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8" r:id="rId4"/>
    <p:sldId id="260" r:id="rId5"/>
    <p:sldId id="909" r:id="rId6"/>
    <p:sldId id="979" r:id="rId7"/>
    <p:sldId id="978" r:id="rId8"/>
    <p:sldId id="912" r:id="rId9"/>
    <p:sldId id="921" r:id="rId10"/>
    <p:sldId id="922" r:id="rId11"/>
    <p:sldId id="980" r:id="rId12"/>
    <p:sldId id="964" r:id="rId13"/>
    <p:sldId id="924" r:id="rId14"/>
    <p:sldId id="971" r:id="rId15"/>
    <p:sldId id="927" r:id="rId16"/>
    <p:sldId id="938" r:id="rId17"/>
    <p:sldId id="939" r:id="rId18"/>
    <p:sldId id="940" r:id="rId19"/>
    <p:sldId id="983" r:id="rId20"/>
    <p:sldId id="984" r:id="rId21"/>
    <p:sldId id="985" r:id="rId22"/>
    <p:sldId id="986" r:id="rId23"/>
    <p:sldId id="987" r:id="rId24"/>
    <p:sldId id="98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77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3" autoAdjust="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F039-BAE8-4AC0-8DE3-9EAF8481D6BC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2AA2-B2B6-4052-9E78-049B60E6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7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63031"/>
            <a:ext cx="7772400" cy="1470025"/>
          </a:xfrm>
        </p:spPr>
        <p:txBody>
          <a:bodyPr>
            <a:normAutofit/>
          </a:bodyPr>
          <a:lstStyle>
            <a:lvl1pPr algn="l">
              <a:defRPr lang="en-US" sz="3600" kern="1200" dirty="0">
                <a:solidFill>
                  <a:schemeClr val="tx2"/>
                </a:solidFill>
                <a:latin typeface="Muller ExtraBold" pitchFamily="50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579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44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01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63033"/>
            <a:ext cx="7772400" cy="1470025"/>
          </a:xfrm>
        </p:spPr>
        <p:txBody>
          <a:bodyPr>
            <a:normAutofit/>
          </a:bodyPr>
          <a:lstStyle>
            <a:lvl1pPr algn="l">
              <a:defRPr lang="en-US" sz="3600" kern="1200" dirty="0">
                <a:solidFill>
                  <a:schemeClr val="tx2"/>
                </a:solidFill>
                <a:latin typeface="Muller ExtraBold" pitchFamily="50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6232227"/>
            <a:ext cx="2133600" cy="365125"/>
          </a:xfrm>
        </p:spPr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58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4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1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65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67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52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68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13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39" cy="648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Muller ExtraBold" pitchFamily="50" charset="-52"/>
              </a:defRPr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3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400" kern="1200" dirty="0">
          <a:solidFill>
            <a:srgbClr val="92D050"/>
          </a:solidFill>
          <a:latin typeface="Muller ExtraBold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519113"/>
            <a:ext cx="807573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2383-5344-422E-9766-9B8C30ABAE3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550" y="61658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Muller ExtraBold" pitchFamily="50" charset="-52"/>
              </a:defRPr>
            </a:lvl1pPr>
          </a:lstStyle>
          <a:p>
            <a:fld id="{5FDD97A9-09B0-4B9A-9D4C-B107C4670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sz="2400" kern="1200" dirty="0">
          <a:solidFill>
            <a:srgbClr val="13774C"/>
          </a:solidFill>
          <a:latin typeface="Muller ExtraBold" pitchFamily="50" charset="0"/>
          <a:ea typeface="+mn-ea"/>
          <a:cs typeface="+mn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13774C"/>
          </a:solidFill>
          <a:latin typeface="Muller ExtraBold" pitchFamily="50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80287443_l38b9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1990725" cy="1333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Picture 4" descr="loudspea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1762125" cy="1333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5144"/>
            <a:ext cx="1981200" cy="1303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971600" y="149183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ПОЖАРНО-ТЕХНИЧЕСКИЙ МИНИМУМ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188640"/>
            <a:ext cx="2088232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476672"/>
            <a:ext cx="252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МОДУЛЬ 1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8475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10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8870540" cy="4555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16. </a:t>
            </a:r>
            <a:r>
              <a:rPr lang="ru-RU" b="1" dirty="0" smtClean="0">
                <a:latin typeface="Muller Medium" pitchFamily="50" charset="-52"/>
              </a:rPr>
              <a:t>Права и обязанности организаций в сфере гражданской защиты</a:t>
            </a:r>
            <a:endParaRPr lang="ru-RU" dirty="0" smtClean="0">
              <a:latin typeface="Muller Medium" pitchFamily="50" charset="-52"/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Muller Medium" pitchFamily="50" charset="-52"/>
              </a:rPr>
              <a:t>2.</a:t>
            </a:r>
            <a:r>
              <a:rPr lang="ru-RU" sz="1700" dirty="0" smtClean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700" dirty="0" smtClean="0">
                <a:latin typeface="Muller Medium" pitchFamily="50" charset="-52"/>
              </a:rPr>
              <a:t>Организации обязаны: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6)</a:t>
            </a:r>
            <a:r>
              <a:rPr lang="ru-RU" sz="1700" dirty="0">
                <a:latin typeface="Muller Medium" pitchFamily="50" charset="-52"/>
              </a:rPr>
              <a:t> оказывать содействие при тушении пожаров, ликвидации аварий, установлении причин и условий их возникновения и развития, а также при выявлении лиц, допустивших нарушения требований пожарной и промышленной безопасности, возникновение пожаров и аварий, обеспечивать доступ подразделениям сил гражданской защиты при осуществлении ими служебных обязанностей на территории организаций в порядке, установленном законодательством Республики Казахстан;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7)</a:t>
            </a:r>
            <a:r>
              <a:rPr lang="ru-RU" sz="1700" dirty="0">
                <a:latin typeface="Muller Medium" pitchFamily="50" charset="-52"/>
              </a:rPr>
              <a:t> представлять по запросам уполномоченных органов в сфере гражданской защиты и промышленной безопасности и их государственных инспекторов сведения и документы о состоянии пожарной и промышленной безопасности, в том числе о пожарной опасности производимой ими продукции, а также происшедших на их территориях пожарах, авариях, инцидентах и их последствиях;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8)</a:t>
            </a:r>
            <a:r>
              <a:rPr lang="ru-RU" sz="1700" dirty="0">
                <a:latin typeface="Muller Medium" pitchFamily="50" charset="-52"/>
              </a:rPr>
              <a:t> незамедлительно сообщать противопожарной службе о возникших пожарах, неисправностях имеющихся систем и средств противопожарной защиты, об изменении состояния дорог и подъездов;</a:t>
            </a:r>
            <a:endParaRPr lang="ru-RU" sz="1700" dirty="0" smtClean="0">
              <a:latin typeface="Muller Medium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6093296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2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11</a:t>
            </a:fld>
            <a:endParaRPr lang="ru-RU" alt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9512" y="1255727"/>
            <a:ext cx="6336704" cy="5062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FF0000"/>
                </a:solidFill>
                <a:latin typeface="Muller Medium" pitchFamily="50" charset="-52"/>
              </a:rPr>
              <a:t>Статья 18. </a:t>
            </a:r>
            <a:r>
              <a:rPr lang="ru-RU" sz="1700" b="1" dirty="0" smtClean="0">
                <a:latin typeface="Muller Medium" pitchFamily="50" charset="-52"/>
              </a:rPr>
              <a:t>Права и обязанности физических лиц в сфере гражданской защиты</a:t>
            </a: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rgbClr val="FF0000"/>
                </a:solidFill>
                <a:latin typeface="Muller Medium" pitchFamily="50" charset="-52"/>
              </a:rPr>
              <a:t>Физические лица имеют право:</a:t>
            </a:r>
          </a:p>
          <a:p>
            <a:r>
              <a:rPr lang="ru-RU" sz="1700" dirty="0" smtClean="0">
                <a:solidFill>
                  <a:srgbClr val="FF0000"/>
                </a:solidFill>
                <a:latin typeface="Muller Medium" pitchFamily="50" charset="-52"/>
              </a:rPr>
              <a:t>1) </a:t>
            </a:r>
            <a:r>
              <a:rPr lang="ru-RU" sz="1700" dirty="0" smtClean="0">
                <a:latin typeface="Muller Medium" pitchFamily="50" charset="-52"/>
              </a:rPr>
              <a:t>на </a:t>
            </a:r>
            <a:r>
              <a:rPr lang="ru-RU" sz="1700" dirty="0">
                <a:latin typeface="Muller Medium" pitchFamily="50" charset="-52"/>
              </a:rPr>
              <a:t>заблаговременное получение информации о риске возникновения опасных факторов чрезвычайных ситуаций, которым могут подвергаться, и о мерах необходимой безопасности</a:t>
            </a:r>
            <a:r>
              <a:rPr lang="ru-RU" sz="1700" dirty="0" smtClean="0">
                <a:latin typeface="Muller Medium" pitchFamily="50" charset="-52"/>
              </a:rPr>
              <a:t>;</a:t>
            </a:r>
          </a:p>
          <a:p>
            <a:r>
              <a:rPr lang="ru-RU" sz="1700" dirty="0" smtClean="0">
                <a:latin typeface="Muller Medium" pitchFamily="50" charset="-52"/>
              </a:rPr>
              <a:t>…</a:t>
            </a:r>
            <a:endParaRPr lang="ru-RU" sz="1700" dirty="0">
              <a:latin typeface="Muller Medium" pitchFamily="50" charset="-52"/>
            </a:endParaRPr>
          </a:p>
          <a:p>
            <a:r>
              <a:rPr lang="ru-RU" sz="1700" dirty="0" smtClean="0">
                <a:solidFill>
                  <a:srgbClr val="FF0000"/>
                </a:solidFill>
                <a:latin typeface="Muller Medium" pitchFamily="50" charset="-52"/>
              </a:rPr>
              <a:t>3</a:t>
            </a:r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)</a:t>
            </a:r>
            <a:r>
              <a:rPr lang="ru-RU" sz="1700" dirty="0">
                <a:latin typeface="Muller Medium" pitchFamily="50" charset="-52"/>
              </a:rPr>
              <a:t> принимать участие в мероприятиях по предупреждению и ликвидации чрезвычайных ситуаций </a:t>
            </a:r>
            <a:endParaRPr lang="ru-RU" sz="1700" dirty="0" smtClean="0">
              <a:latin typeface="Muller Medium" pitchFamily="50" charset="-52"/>
            </a:endParaRPr>
          </a:p>
          <a:p>
            <a:r>
              <a:rPr lang="ru-RU" sz="1700" dirty="0" smtClean="0">
                <a:latin typeface="Muller Medium" pitchFamily="50" charset="-52"/>
              </a:rPr>
              <a:t>и </a:t>
            </a:r>
            <a:r>
              <a:rPr lang="ru-RU" sz="1700" dirty="0">
                <a:latin typeface="Muller Medium" pitchFamily="50" charset="-52"/>
              </a:rPr>
              <a:t>их последствий в пределах, установленных законами Республики Казахстан</a:t>
            </a:r>
            <a:r>
              <a:rPr lang="ru-RU" sz="1700" dirty="0" smtClean="0">
                <a:latin typeface="Muller Medium" pitchFamily="50" charset="-52"/>
              </a:rPr>
              <a:t>;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4)</a:t>
            </a:r>
            <a:r>
              <a:rPr lang="ru-RU" sz="1700" dirty="0">
                <a:latin typeface="Muller Medium" pitchFamily="50" charset="-52"/>
              </a:rPr>
              <a:t> использовать средства коллективной и индивидуальной защиты, другое имущество, предназначенное для защиты граждан, в случаях, предусмотренных настоящим Законом;</a:t>
            </a:r>
          </a:p>
          <a:p>
            <a:r>
              <a:rPr lang="ru-RU" sz="1700" dirty="0">
                <a:latin typeface="Muller Medium" pitchFamily="50" charset="-52"/>
              </a:rPr>
              <a:t>…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6) </a:t>
            </a:r>
            <a:r>
              <a:rPr lang="ru-RU" sz="1700" dirty="0">
                <a:latin typeface="Muller Medium" pitchFamily="50" charset="-52"/>
              </a:rPr>
              <a:t>на защиту жизни, здоровья и личного имущества в случае возникновения чрезвычайных ситуаций;</a:t>
            </a:r>
            <a:endParaRPr lang="ru-RU" sz="1700" dirty="0" smtClean="0">
              <a:solidFill>
                <a:srgbClr val="FF0000"/>
              </a:solidFill>
              <a:latin typeface="Muller Medium" pitchFamily="50" charset="-52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419872" y="6275537"/>
            <a:ext cx="504056" cy="503629"/>
          </a:xfrm>
          <a:prstGeom prst="rightArrow">
            <a:avLst/>
          </a:prstGeom>
          <a:solidFill>
            <a:srgbClr val="13774C"/>
          </a:solidFill>
          <a:ln>
            <a:solidFill>
              <a:srgbClr val="137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pic>
        <p:nvPicPr>
          <p:cNvPr id="13" name="Рисунок 12" descr="0137a8ab8a87a90d1ab4b3d442b4c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649585"/>
            <a:ext cx="2841308" cy="36195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740352" y="5877272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12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1352357"/>
            <a:ext cx="88840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18. </a:t>
            </a:r>
            <a:r>
              <a:rPr lang="ru-RU" b="1" dirty="0" smtClean="0">
                <a:latin typeface="Muller Medium" pitchFamily="50" charset="-52"/>
              </a:rPr>
              <a:t>Права и обязанности физических лиц в сфере гражданской защиты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2.</a:t>
            </a:r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 Физические лица обязаны: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64098"/>
            <a:ext cx="888409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1) </a:t>
            </a:r>
            <a:r>
              <a:rPr lang="ru-RU" dirty="0">
                <a:latin typeface="Muller Medium" pitchFamily="50" charset="-52"/>
              </a:rPr>
              <a:t>соблюдать законодательство Республики Казахстан в сфере гражданской защиты;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2) </a:t>
            </a:r>
            <a:r>
              <a:rPr lang="ru-RU" dirty="0">
                <a:latin typeface="Muller Medium" pitchFamily="50" charset="-52"/>
              </a:rPr>
              <a:t>информировать единую дежурно-диспетчерскую службу «112» о ставших им известными угрозах возникновения или возникновении чрезвычайных ситуаций;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3) </a:t>
            </a:r>
            <a:r>
              <a:rPr lang="ru-RU" dirty="0">
                <a:latin typeface="Muller Medium" pitchFamily="50" charset="-52"/>
              </a:rPr>
              <a:t>знать и выполнять порядок действий по сигналу оповещения «Внимание всем!»;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4) </a:t>
            </a:r>
            <a:r>
              <a:rPr lang="ru-RU" dirty="0">
                <a:latin typeface="Muller Medium" pitchFamily="50" charset="-52"/>
              </a:rPr>
              <a:t>проходить обучение по гражданской защите;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5) </a:t>
            </a:r>
            <a:r>
              <a:rPr lang="ru-RU" dirty="0">
                <a:latin typeface="Muller Medium" pitchFamily="50" charset="-52"/>
              </a:rPr>
              <a:t>соблюдать меры безопасности в быту и повседневной трудовой и хозяйственной деятельности, не допускать нарушений производственной и технологической дисциплины, требований безопасности, которые могут привести к возникновению чрезвычайных ситуаций</a:t>
            </a:r>
            <a:r>
              <a:rPr lang="ru-RU" dirty="0" smtClean="0">
                <a:latin typeface="Muller Medium" pitchFamily="50" charset="-52"/>
              </a:rPr>
              <a:t>;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21291" y="5680418"/>
            <a:ext cx="504056" cy="503629"/>
          </a:xfrm>
          <a:prstGeom prst="rightArrow">
            <a:avLst/>
          </a:prstGeom>
          <a:solidFill>
            <a:srgbClr val="13774C"/>
          </a:solidFill>
          <a:ln>
            <a:solidFill>
              <a:srgbClr val="137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5877272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75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srael-firejpg-ea6e60da9cacb5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348880"/>
            <a:ext cx="3526536" cy="3150108"/>
          </a:xfrm>
          <a:prstGeom prst="rect">
            <a:avLst/>
          </a:prstGeom>
        </p:spPr>
      </p:pic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13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1732" y="1425550"/>
            <a:ext cx="886053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18. </a:t>
            </a:r>
            <a:r>
              <a:rPr lang="ru-RU" b="1" dirty="0" smtClean="0">
                <a:latin typeface="Muller Medium" pitchFamily="50" charset="-52"/>
              </a:rPr>
              <a:t>Права и обязанности физических лиц в сфере гражданской защиты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Физические лица обязаны: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32" y="2610683"/>
            <a:ext cx="525780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6) </a:t>
            </a:r>
            <a:r>
              <a:rPr lang="ru-RU" dirty="0" smtClean="0">
                <a:latin typeface="Muller Medium" pitchFamily="50" charset="-52"/>
              </a:rPr>
              <a:t>до прибытия подразделений противопожарной службы принимать посильные меры по спасению людей, имущества и тушению пожаров;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7) </a:t>
            </a:r>
            <a:r>
              <a:rPr lang="ru-RU" dirty="0" smtClean="0">
                <a:latin typeface="Muller Medium" pitchFamily="50" charset="-52"/>
              </a:rPr>
              <a:t>оказывать содействие противопожарной службе при тушении пожаров, не связанное непосредственно с их тушением;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8) </a:t>
            </a:r>
            <a:r>
              <a:rPr lang="ru-RU" dirty="0" smtClean="0">
                <a:latin typeface="Muller Medium" pitchFamily="50" charset="-52"/>
              </a:rPr>
              <a:t>выполнять предписания и законные требования государственных инспекторов и органов гражданской защиты;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9) </a:t>
            </a:r>
            <a:r>
              <a:rPr lang="ru-RU" dirty="0">
                <a:latin typeface="Muller Medium" pitchFamily="50" charset="-52"/>
              </a:rPr>
              <a:t>принимать участие в проводимых учениях и тренировках по ликвидации чрезвычайных ситуаций и их последствий, бережно относиться к средствам защиты населения и объектов</a:t>
            </a:r>
            <a:r>
              <a:rPr lang="ru-RU" dirty="0" smtClean="0">
                <a:latin typeface="Muller Medium" pitchFamily="50" charset="-52"/>
              </a:rPr>
              <a:t>.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60185" y="2107054"/>
            <a:ext cx="504056" cy="503629"/>
          </a:xfrm>
          <a:prstGeom prst="rightArrow">
            <a:avLst/>
          </a:prstGeom>
          <a:solidFill>
            <a:srgbClr val="13774C"/>
          </a:solidFill>
          <a:ln>
            <a:solidFill>
              <a:srgbClr val="137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7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14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3888" y="1174564"/>
            <a:ext cx="5580111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Статья 38. </a:t>
            </a:r>
            <a:r>
              <a:rPr lang="ru-RU" sz="1600" b="1" dirty="0" smtClean="0">
                <a:latin typeface="Muller Medium" pitchFamily="50" charset="-52"/>
              </a:rPr>
              <a:t>Государственный контроль в области пожарной безопасности</a:t>
            </a:r>
          </a:p>
          <a:p>
            <a:r>
              <a:rPr lang="ru-RU" sz="1600" dirty="0">
                <a:latin typeface="Muller Medium" pitchFamily="50" charset="-52"/>
              </a:rPr>
              <a:t>1. Государственный контроль в области пожарной безопасности направлен на обеспечение соблюдения требований пожарной безопасности физическими, юридическими лицами и осуществляется органами государственной противопожарной службы, за исключением контроля, осуществляемого в соответствии с пунктом 2 настоящей статьи.</a:t>
            </a:r>
          </a:p>
          <a:p>
            <a:r>
              <a:rPr lang="ru-RU" sz="1600" dirty="0">
                <a:latin typeface="Muller Medium" pitchFamily="50" charset="-52"/>
              </a:rPr>
              <a:t>2. Государственный контроль в области пожарной безопасности на территории государственного лесного фонда осуществляется уполномоченным органом в области лесного хозяйства, на воздушном, внутреннем водном и железнодорожном транспорте - уполномоченным органом в области транспорта.</a:t>
            </a:r>
          </a:p>
          <a:p>
            <a:r>
              <a:rPr lang="ru-RU" sz="1600" dirty="0">
                <a:latin typeface="Muller Medium" pitchFamily="50" charset="-52"/>
              </a:rPr>
              <a:t>Состояние пожарной безопасности в подземных сооружениях шахт и рудников, на открытых угольных разрезах контролируется в процессе надзора в области промышленной безопасности.</a:t>
            </a:r>
          </a:p>
          <a:p>
            <a:r>
              <a:rPr lang="ru-RU" sz="1600" dirty="0" smtClean="0">
                <a:latin typeface="Muller Medium" pitchFamily="50" charset="-52"/>
              </a:rPr>
              <a:t>…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9"/>
            <a:ext cx="3600450" cy="3600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5805264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1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15</a:t>
            </a:fld>
            <a:endParaRPr lang="ru-RU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5496" y="942278"/>
            <a:ext cx="9073008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Статья 63. </a:t>
            </a:r>
            <a:r>
              <a:rPr lang="ru-RU" sz="1600" b="1" dirty="0" smtClean="0">
                <a:latin typeface="Muller Medium" pitchFamily="50" charset="-52"/>
              </a:rPr>
              <a:t>Тушение пожаров</a:t>
            </a:r>
            <a:endParaRPr lang="ru-RU" sz="1600" dirty="0" smtClean="0">
              <a:latin typeface="Muller Medium" pitchFamily="50" charset="-52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Muller Medium" pitchFamily="50" charset="-52"/>
              </a:rPr>
              <a:t>7.</a:t>
            </a:r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600" dirty="0" smtClean="0">
                <a:latin typeface="Muller Medium" pitchFamily="50" charset="-52"/>
              </a:rPr>
              <a:t>Руководитель тушения пожара имеет право: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1) </a:t>
            </a:r>
            <a:r>
              <a:rPr lang="ru-RU" sz="1600" dirty="0" smtClean="0">
                <a:latin typeface="Muller Medium" pitchFamily="50" charset="-52"/>
              </a:rPr>
              <a:t>привлекать для тушения пожара силы и средства негосударственных противопожарных служб и добровольных противопожарных формирований, включая транспортные и другие материально-технические средства;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2) </a:t>
            </a:r>
            <a:r>
              <a:rPr lang="ru-RU" sz="1600" dirty="0" smtClean="0">
                <a:latin typeface="Muller Medium" pitchFamily="50" charset="-52"/>
              </a:rPr>
              <a:t>приостанавливать работу цехов и объектов на период проведения работ по тушению пожаров, отдавать распоряжение на эвакуацию людей, материальных ценностей из опасной зоны.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8. </a:t>
            </a:r>
            <a:r>
              <a:rPr lang="ru-RU" sz="1600" b="1" dirty="0">
                <a:solidFill>
                  <a:srgbClr val="FF0000"/>
                </a:solidFill>
                <a:latin typeface="Muller Medium" pitchFamily="50" charset="-52"/>
              </a:rPr>
              <a:t>Сотрудники государственной противопожарной службы при тушении пожаров имеют право:</a:t>
            </a:r>
            <a:endParaRPr lang="ru-RU" sz="1600" dirty="0">
              <a:solidFill>
                <a:srgbClr val="FF0000"/>
              </a:solidFill>
              <a:latin typeface="Muller Medium" pitchFamily="50" charset="-52"/>
            </a:endParaRP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1)</a:t>
            </a:r>
            <a:r>
              <a:rPr lang="ru-RU" sz="1600" dirty="0">
                <a:latin typeface="Muller Medium" pitchFamily="50" charset="-52"/>
              </a:rPr>
              <a:t> беспрепятственно проходить на территорию, в жилище и иные помещения, на земельные участки, принадлежащие физическим и юридическим лицам, для принятия мер, направленных на спасение людей, проведения аварийно-спасательных работ, за исключением помещений, земельных участков, занимаемых дипломатическими представительствами, консульскими учреждениями иностранных государств, а также представительствами международных организаций, в целях обеспечения личной безопасности граждан при пожарах для принятия мер, направленных на их спасение, предотвращение распространения огня и ликвидацию пожара;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2)</a:t>
            </a:r>
            <a:r>
              <a:rPr lang="ru-RU" sz="1600" dirty="0">
                <a:latin typeface="Muller Medium" pitchFamily="50" charset="-52"/>
              </a:rPr>
              <a:t> вскрывать в необходимых случаях закрытые двери, окна, кровлю, а также ограждающие конструкции для принятия мер, направленных на предотвращение распространения огня и ликвидацию пожара</a:t>
            </a:r>
            <a:r>
              <a:rPr lang="ru-RU" sz="1600" dirty="0" smtClean="0">
                <a:latin typeface="Muller Medium" pitchFamily="50" charset="-52"/>
              </a:rPr>
              <a:t>;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20" y="620688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6165304"/>
            <a:ext cx="1187624" cy="692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5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16</a:t>
            </a:fld>
            <a:endParaRPr lang="ru-RU" alt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268760"/>
            <a:ext cx="385192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3774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63. </a:t>
            </a:r>
            <a:r>
              <a:rPr lang="ru-RU" b="1" dirty="0" smtClean="0">
                <a:latin typeface="Muller Medium" pitchFamily="50" charset="-52"/>
              </a:rPr>
              <a:t>Тушение пожаров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…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9.</a:t>
            </a:r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dirty="0" smtClean="0">
                <a:latin typeface="Muller Medium" pitchFamily="50" charset="-52"/>
              </a:rPr>
              <a:t>Материальный ущерб, причиненный при тушении пожаров, подлежит возмещению в порядке, установленном законодательством Республики Казахстан.</a:t>
            </a:r>
          </a:p>
          <a:p>
            <a:r>
              <a:rPr lang="ru-RU" dirty="0" smtClean="0">
                <a:latin typeface="Muller Medium" pitchFamily="50" charset="-52"/>
              </a:rPr>
              <a:t>Сотрудники противопожарных служб и добровольные пожарные, правомерно действовавшие при тушении пожара, </a:t>
            </a:r>
            <a:r>
              <a:rPr lang="ru-RU" u="sng" dirty="0" smtClean="0">
                <a:latin typeface="Muller Medium" pitchFamily="50" charset="-52"/>
              </a:rPr>
              <a:t>освобождаются от возмещения причиненного ущерба.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00450" cy="3902710"/>
          </a:xfrm>
          <a:prstGeom prst="rect">
            <a:avLst/>
          </a:prstGeom>
          <a:ln>
            <a:solidFill>
              <a:srgbClr val="13774C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6720" y="620688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3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35202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17</a:t>
            </a:fld>
            <a:endParaRPr lang="ru-RU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8120" y="959242"/>
            <a:ext cx="89383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3774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Статья 68. </a:t>
            </a:r>
            <a:r>
              <a:rPr lang="ru-RU" sz="1600" b="1" dirty="0" smtClean="0">
                <a:latin typeface="Muller Medium" pitchFamily="50" charset="-52"/>
              </a:rPr>
              <a:t>Добровольные противопожарные формирования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Muller Medium" pitchFamily="50" charset="-52"/>
              </a:rPr>
              <a:t>1. </a:t>
            </a:r>
            <a:r>
              <a:rPr lang="ru-RU" sz="1600" dirty="0" smtClean="0">
                <a:latin typeface="Muller Medium" pitchFamily="50" charset="-52"/>
              </a:rPr>
              <a:t>В целях осуществления мероприятий по предупреждению и тушению степных пожаров, а также пожаров в организациях и населенных пунктах могут создаваться добровольные противопожарные формирования.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2. </a:t>
            </a:r>
            <a:r>
              <a:rPr lang="ru-RU" sz="1600" b="1" dirty="0">
                <a:solidFill>
                  <a:srgbClr val="FF0000"/>
                </a:solidFill>
                <a:latin typeface="Muller Medium" pitchFamily="50" charset="-52"/>
              </a:rPr>
              <a:t>К основным задачам добровольных противопожарных формирований относятся:</a:t>
            </a:r>
            <a:endParaRPr lang="ru-RU" sz="1600" dirty="0">
              <a:solidFill>
                <a:srgbClr val="FF0000"/>
              </a:solidFill>
              <a:latin typeface="Muller Medium" pitchFamily="50" charset="-52"/>
            </a:endParaRP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1)</a:t>
            </a:r>
            <a:r>
              <a:rPr lang="ru-RU" sz="1600" dirty="0">
                <a:latin typeface="Muller Medium" pitchFamily="50" charset="-52"/>
              </a:rPr>
              <a:t> предупреждение и тушение степных пожаров, а также пожаров в организациях и населенных пунктах;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2)</a:t>
            </a:r>
            <a:r>
              <a:rPr lang="ru-RU" sz="1600" dirty="0">
                <a:latin typeface="Muller Medium" pitchFamily="50" charset="-52"/>
              </a:rPr>
              <a:t> проведение аварийно-спасательных работ, связанных с тушением степных пожаров, а также пожаров в организациях и населенных пунктах;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3)</a:t>
            </a:r>
            <a:r>
              <a:rPr lang="ru-RU" sz="1600" dirty="0">
                <a:latin typeface="Muller Medium" pitchFamily="50" charset="-52"/>
              </a:rPr>
              <a:t> выполнение работ и оказание услуг в области пожарной безопасности;</a:t>
            </a:r>
          </a:p>
          <a:p>
            <a:r>
              <a:rPr lang="ru-RU" sz="1600" dirty="0">
                <a:solidFill>
                  <a:srgbClr val="FF0000"/>
                </a:solidFill>
                <a:latin typeface="Muller Medium" pitchFamily="50" charset="-52"/>
              </a:rPr>
              <a:t>4) </a:t>
            </a:r>
            <a:r>
              <a:rPr lang="ru-RU" sz="1600" dirty="0">
                <a:latin typeface="Muller Medium" pitchFamily="50" charset="-52"/>
              </a:rPr>
              <a:t>обучение населения мерам пожарной безопасности и действиям при возникновении пожара.</a:t>
            </a:r>
          </a:p>
          <a:p>
            <a:r>
              <a:rPr lang="ru-RU" sz="1600" dirty="0" smtClean="0">
                <a:latin typeface="Muller Medium" pitchFamily="50" charset="-52"/>
              </a:rPr>
              <a:t>…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20" y="620688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77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1" descr="89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3576637"/>
            <a:ext cx="27209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30" descr="SXEMA_1700_1200_we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93" y="1772886"/>
            <a:ext cx="25050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9" descr="B_list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319337"/>
            <a:ext cx="29337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8" descr="1299829791_r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42" y="4265725"/>
            <a:ext cx="25542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364" y="1062480"/>
            <a:ext cx="32004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1. Общие положения. Организационно-технические мероприятия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1804" y="1062480"/>
            <a:ext cx="25908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2. Порядок содержания населенных пунктов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6084" y="1062480"/>
            <a:ext cx="1905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3. Порядок содержания промышленных предприятий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5071268"/>
            <a:ext cx="30480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4. Порядок содержания предприятий нефтепродуктообеспечения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0510" y="5486400"/>
            <a:ext cx="2667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5. Порядок содержания объектов нефтегазодобывающей промышленности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518" y="5056187"/>
            <a:ext cx="2609582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6. Порядок содержания объектов газоперерабатывающей промышленности </a:t>
            </a:r>
          </a:p>
        </p:txBody>
      </p:sp>
      <p:sp>
        <p:nvSpPr>
          <p:cNvPr id="12302" name="Стрелка вниз 18"/>
          <p:cNvSpPr>
            <a:spLocks noChangeArrowheads="1"/>
          </p:cNvSpPr>
          <p:nvPr/>
        </p:nvSpPr>
        <p:spPr bwMode="auto">
          <a:xfrm>
            <a:off x="1314719" y="6153979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3" name="Стрелка вправо 19"/>
          <p:cNvSpPr>
            <a:spLocks noChangeArrowheads="1"/>
          </p:cNvSpPr>
          <p:nvPr/>
        </p:nvSpPr>
        <p:spPr bwMode="auto">
          <a:xfrm>
            <a:off x="3390900" y="1232661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4" name="Стрелка вправо 21"/>
          <p:cNvSpPr>
            <a:spLocks noChangeArrowheads="1"/>
          </p:cNvSpPr>
          <p:nvPr/>
        </p:nvSpPr>
        <p:spPr bwMode="auto">
          <a:xfrm>
            <a:off x="6583930" y="1198654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5" name="Стрелка вниз 22"/>
          <p:cNvSpPr>
            <a:spLocks noChangeArrowheads="1"/>
          </p:cNvSpPr>
          <p:nvPr/>
        </p:nvSpPr>
        <p:spPr bwMode="auto">
          <a:xfrm>
            <a:off x="8384824" y="2252311"/>
            <a:ext cx="533400" cy="251460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6" name="Стрелка влево 24"/>
          <p:cNvSpPr>
            <a:spLocks noChangeArrowheads="1"/>
          </p:cNvSpPr>
          <p:nvPr/>
        </p:nvSpPr>
        <p:spPr bwMode="auto">
          <a:xfrm rot="19451278">
            <a:off x="5713839" y="5404643"/>
            <a:ext cx="381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7" name="Стрелка влево 26"/>
          <p:cNvSpPr>
            <a:spLocks noChangeArrowheads="1"/>
          </p:cNvSpPr>
          <p:nvPr/>
        </p:nvSpPr>
        <p:spPr bwMode="auto">
          <a:xfrm>
            <a:off x="2654953" y="5638800"/>
            <a:ext cx="3810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8" name="TextBox 17"/>
          <p:cNvSpPr txBox="1">
            <a:spLocks noChangeArrowheads="1"/>
          </p:cNvSpPr>
          <p:nvPr/>
        </p:nvSpPr>
        <p:spPr bwMode="auto">
          <a:xfrm>
            <a:off x="3581400" y="3352800"/>
            <a:ext cx="205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 dirty="0">
                <a:latin typeface="Muller Medium" pitchFamily="50" charset="-52"/>
              </a:rPr>
              <a:t>ППБ</a:t>
            </a:r>
          </a:p>
        </p:txBody>
      </p:sp>
      <p:pic>
        <p:nvPicPr>
          <p:cNvPr id="12309" name="Рисунок 32" descr="1039-622x28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2" y="2043905"/>
            <a:ext cx="31400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74529" y="657769"/>
            <a:ext cx="543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uller Medium" pitchFamily="50" charset="-52"/>
              </a:rPr>
              <a:t>ПРАВИЛА ПОЖАРНОЙ </a:t>
            </a:r>
            <a:r>
              <a:rPr lang="ru-RU" b="1" dirty="0" smtClean="0">
                <a:latin typeface="Muller Medium" pitchFamily="50" charset="-52"/>
              </a:rPr>
              <a:t>БЕЗОПАСНОСТИ РК</a:t>
            </a:r>
            <a:endParaRPr lang="ru-RU" b="1" dirty="0">
              <a:latin typeface="Muller Medium" pitchFamily="50" charset="-52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5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68344" y="594928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6" descr="tkacki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2005692"/>
            <a:ext cx="24987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0" descr="11389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775868"/>
            <a:ext cx="23050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9" descr="f0DWxtC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46" y="4204153"/>
            <a:ext cx="243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8" descr="2-perednyaya-panel-televizor-dlya-vseh-modelej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6003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6" descr="1350765338_5967675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55" y="2497137"/>
            <a:ext cx="28067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37" descr="3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53342"/>
            <a:ext cx="17526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850" y="1112837"/>
            <a:ext cx="25908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7. Порядок содержания предприятий легкой промышленности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7893" y="1112837"/>
            <a:ext cx="25908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8. Порядок содержания объектов сельскохозяйственного производства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1112836"/>
            <a:ext cx="17526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9. Порядок содержания</a:t>
            </a:r>
            <a:r>
              <a:rPr lang="en-US" sz="1600" dirty="0">
                <a:latin typeface="Muller Medium" pitchFamily="50" charset="-52"/>
              </a:rPr>
              <a:t> </a:t>
            </a:r>
            <a:r>
              <a:rPr lang="ru-RU" sz="1600" dirty="0">
                <a:latin typeface="Muller Medium" pitchFamily="50" charset="-52"/>
              </a:rPr>
              <a:t>объектов транспорта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0865" y="5283200"/>
            <a:ext cx="2743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10. Порядок содержания объектов хранения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5867400"/>
            <a:ext cx="2667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11. Порядок содержания автозаправочных станций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562600"/>
            <a:ext cx="20574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Muller Medium" pitchFamily="50" charset="-52"/>
              </a:rPr>
              <a:t>12. Порядок производства строительно-монтажных работ</a:t>
            </a:r>
          </a:p>
        </p:txBody>
      </p:sp>
      <p:sp>
        <p:nvSpPr>
          <p:cNvPr id="13328" name="Стрелка вниз 18"/>
          <p:cNvSpPr>
            <a:spLocks noChangeArrowheads="1"/>
          </p:cNvSpPr>
          <p:nvPr/>
        </p:nvSpPr>
        <p:spPr bwMode="auto">
          <a:xfrm rot="-5400000">
            <a:off x="-57150" y="1232807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29" name="Стрелка вниз 22"/>
          <p:cNvSpPr>
            <a:spLocks noChangeArrowheads="1"/>
          </p:cNvSpPr>
          <p:nvPr/>
        </p:nvSpPr>
        <p:spPr bwMode="auto">
          <a:xfrm>
            <a:off x="8550729" y="2438400"/>
            <a:ext cx="533400" cy="274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31" name="Стрелка вправо 23"/>
          <p:cNvSpPr>
            <a:spLocks noChangeArrowheads="1"/>
          </p:cNvSpPr>
          <p:nvPr/>
        </p:nvSpPr>
        <p:spPr bwMode="auto">
          <a:xfrm>
            <a:off x="3432093" y="1347107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32" name="Стрелка вправо 33"/>
          <p:cNvSpPr>
            <a:spLocks noChangeArrowheads="1"/>
          </p:cNvSpPr>
          <p:nvPr/>
        </p:nvSpPr>
        <p:spPr bwMode="auto">
          <a:xfrm>
            <a:off x="6813443" y="1309007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33" name="Стрелка влево 34"/>
          <p:cNvSpPr>
            <a:spLocks noChangeArrowheads="1"/>
          </p:cNvSpPr>
          <p:nvPr/>
        </p:nvSpPr>
        <p:spPr bwMode="auto">
          <a:xfrm rot="19802730">
            <a:off x="5836967" y="5761115"/>
            <a:ext cx="3810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34" name="Стрелка влево 35"/>
          <p:cNvSpPr>
            <a:spLocks noChangeArrowheads="1"/>
          </p:cNvSpPr>
          <p:nvPr/>
        </p:nvSpPr>
        <p:spPr bwMode="auto">
          <a:xfrm>
            <a:off x="2362200" y="5867400"/>
            <a:ext cx="6096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" name="Прямоугольник 23"/>
          <p:cNvSpPr/>
          <p:nvPr/>
        </p:nvSpPr>
        <p:spPr>
          <a:xfrm>
            <a:off x="274529" y="657769"/>
            <a:ext cx="543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uller Medium" pitchFamily="50" charset="-52"/>
              </a:rPr>
              <a:t>ПРАВИЛА ПОЖАРНОЙ </a:t>
            </a:r>
            <a:r>
              <a:rPr lang="ru-RU" b="1" dirty="0" smtClean="0">
                <a:latin typeface="Muller Medium" pitchFamily="50" charset="-52"/>
              </a:rPr>
              <a:t>БЕЗОПАСНОСТИ РК</a:t>
            </a:r>
            <a:endParaRPr lang="ru-RU" b="1" dirty="0">
              <a:latin typeface="Muller Medium" pitchFamily="50" charset="-52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3581400" y="3352800"/>
            <a:ext cx="205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 dirty="0">
                <a:latin typeface="Muller Medium" pitchFamily="50" charset="-52"/>
              </a:rPr>
              <a:t>ППБ</a:t>
            </a:r>
          </a:p>
        </p:txBody>
      </p:sp>
      <p:sp>
        <p:nvSpPr>
          <p:cNvPr id="2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956376" y="6093296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35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72897"/>
            <a:ext cx="8075239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3000" dirty="0" smtClean="0">
                <a:solidFill>
                  <a:schemeClr val="accent2"/>
                </a:solidFill>
                <a:latin typeface="Muller ExtraBold" pitchFamily="50" charset="0"/>
              </a:rPr>
              <a:t>Цель</a:t>
            </a:r>
            <a:endParaRPr lang="ru-RU" sz="3000" dirty="0">
              <a:solidFill>
                <a:schemeClr val="accent2"/>
              </a:solidFill>
              <a:latin typeface="Muller ExtraBold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tx2"/>
                </a:solidFill>
                <a:latin typeface="Muller ExtraBold" pitchFamily="50" charset="0"/>
              </a:rPr>
              <a:t>Цель</a:t>
            </a:r>
            <a:r>
              <a:rPr lang="ru-RU" sz="2500" dirty="0" smtClean="0">
                <a:solidFill>
                  <a:schemeClr val="tx2"/>
                </a:solidFill>
                <a:latin typeface="Muller ExtraBold" pitchFamily="50" charset="0"/>
              </a:rPr>
              <a:t>:</a:t>
            </a:r>
          </a:p>
          <a:p>
            <a:pPr lvl="1">
              <a:buNone/>
            </a:pPr>
            <a:r>
              <a:rPr lang="ru-RU" altLang="ru-RU" sz="2000" dirty="0">
                <a:latin typeface="Muller Medium" pitchFamily="50" charset="-52"/>
              </a:rPr>
              <a:t>Ознакомление руководителей, специалистов и работников Компании с основами в области пожарной безопасности </a:t>
            </a:r>
          </a:p>
          <a:p>
            <a:pPr lvl="1"/>
            <a:r>
              <a:rPr lang="ru-RU" altLang="ru-RU" sz="2000" dirty="0">
                <a:latin typeface="Muller Medium" pitchFamily="50" charset="-52"/>
              </a:rPr>
              <a:t>Задачи:</a:t>
            </a:r>
          </a:p>
          <a:p>
            <a:pPr lvl="2"/>
            <a:r>
              <a:rPr lang="ru-RU" altLang="ru-RU" sz="2000" dirty="0">
                <a:latin typeface="Muller Medium" pitchFamily="50" charset="-52"/>
              </a:rPr>
              <a:t>получить основные теоретические знания  в области пожарной безопасности</a:t>
            </a:r>
          </a:p>
          <a:p>
            <a:pPr lvl="2"/>
            <a:r>
              <a:rPr lang="ru-RU" altLang="ru-RU" sz="2000" dirty="0">
                <a:latin typeface="Muller Medium" pitchFamily="50" charset="-52"/>
              </a:rPr>
              <a:t>получить знания и навыки для действий в случае возникновения пожара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Muller Medium" pitchFamily="50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Medium" pitchFamily="50" charset="0"/>
              </a:rPr>
              <a:t> 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696D-9E18-4D45-9C5D-839797281C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6093296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5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74529" y="657769"/>
            <a:ext cx="543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uller Medium" pitchFamily="50" charset="-52"/>
              </a:rPr>
              <a:t>ПРАВИЛА ПОЖАРНОЙ </a:t>
            </a:r>
            <a:r>
              <a:rPr lang="ru-RU" b="1" dirty="0" smtClean="0">
                <a:latin typeface="Muller Medium" pitchFamily="50" charset="-52"/>
              </a:rPr>
              <a:t>БЕЗОПАСНОСТИ РК</a:t>
            </a:r>
            <a:endParaRPr lang="ru-RU" b="1" dirty="0">
              <a:latin typeface="Muller Medium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025326"/>
            <a:ext cx="8928992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Muller Medium" pitchFamily="50" charset="-52"/>
              </a:rPr>
              <a:t>…</a:t>
            </a:r>
          </a:p>
          <a:p>
            <a:r>
              <a:rPr lang="ru-RU" dirty="0">
                <a:latin typeface="Muller Medium" pitchFamily="50" charset="-52"/>
              </a:rPr>
              <a:t>770. Въезд на территорию взрывопожароопасных цехов и установок автомашин, тракторов, подъемно-транспортных и строительных механизмов осуществляется только по разрешению руководителей этих цехов, установок с указанием возможных стоянок, маршрутов передвижения и мер безопасности.</a:t>
            </a:r>
          </a:p>
          <a:p>
            <a:r>
              <a:rPr lang="ru-RU" dirty="0">
                <a:latin typeface="Muller Medium" pitchFamily="50" charset="-52"/>
              </a:rPr>
              <a:t>…</a:t>
            </a:r>
          </a:p>
          <a:p>
            <a:r>
              <a:rPr lang="ru-RU" dirty="0">
                <a:latin typeface="Muller Medium" pitchFamily="50" charset="-52"/>
              </a:rPr>
              <a:t>773. Во избежание распространения огня по сети промышленной канализации во время пожара на ней устанавливаются гидравлические затворы в специальных колодцах. В каждом гидравлическом затворе слой воды, образующий затвор, должен быть высотой не менее 0,25 метров.</a:t>
            </a:r>
          </a:p>
          <a:p>
            <a:r>
              <a:rPr lang="ru-RU" dirty="0">
                <a:latin typeface="Muller Medium" pitchFamily="50" charset="-52"/>
              </a:rPr>
              <a:t>…</a:t>
            </a:r>
          </a:p>
          <a:p>
            <a:r>
              <a:rPr lang="ru-RU" dirty="0">
                <a:latin typeface="Muller Medium" pitchFamily="50" charset="-52"/>
              </a:rPr>
              <a:t>1105. Помещения для стоянки и площадки открытого хранения транспортных средств (кроме индивидуального) оснащаются буксирными тросами и штангами, из расчета 1 трос (штанга) на 10 единиц техники</a:t>
            </a:r>
            <a:r>
              <a:rPr lang="ru-RU" dirty="0" smtClean="0">
                <a:latin typeface="Muller Medium" pitchFamily="50" charset="-52"/>
              </a:rPr>
              <a:t>.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  <a:p>
            <a:r>
              <a:rPr lang="ru-RU" dirty="0">
                <a:latin typeface="Muller Medium" pitchFamily="50" charset="-52"/>
              </a:rPr>
              <a:t>1235. Деревянные конструкции внутри складских помещений обрабатываются огнезащитным составом.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9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132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626"/>
            <a:ext cx="4220261" cy="494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111" y="690576"/>
            <a:ext cx="4572000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u="sng" dirty="0">
                <a:latin typeface="Muller Medium" pitchFamily="50" charset="-52"/>
              </a:rPr>
              <a:t>ТЕХНИЧЕСКИЙ РЕГЛАМЕНТ</a:t>
            </a:r>
            <a:r>
              <a:rPr lang="ru-RU" dirty="0">
                <a:latin typeface="Muller Medium" pitchFamily="50" charset="-52"/>
              </a:rPr>
              <a:t> </a:t>
            </a:r>
            <a:r>
              <a:rPr lang="ru-RU" b="1" dirty="0">
                <a:latin typeface="Muller Medium" pitchFamily="50" charset="-52"/>
              </a:rPr>
              <a:t>«Общие требования к пожарной безопасности»</a:t>
            </a:r>
            <a:endParaRPr lang="ru-RU" dirty="0">
              <a:latin typeface="Muller Medium" pitchFamily="50" charset="-52"/>
            </a:endParaRPr>
          </a:p>
          <a:p>
            <a:r>
              <a:rPr lang="ru-RU" b="1" dirty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  <a:p>
            <a:r>
              <a:rPr lang="ru-RU" dirty="0">
                <a:latin typeface="Muller Medium" pitchFamily="50" charset="-52"/>
              </a:rPr>
              <a:t>233. Обеспечение пожарной безопасности на объекте возлагается на собственников объектов, руководителей организаций, предприятий, независимо от форм собственности, а также индивидуальных предпринимателей (далее - руководитель организации). </a:t>
            </a:r>
            <a:r>
              <a:rPr lang="ru-RU" b="1" dirty="0">
                <a:latin typeface="Muller Medium" pitchFamily="50" charset="-52"/>
              </a:rPr>
              <a:t>Руководители организаций в целях обеспечения пожарной безопасности </a:t>
            </a:r>
            <a:r>
              <a:rPr lang="ru-RU" b="1" u="sng" dirty="0">
                <a:latin typeface="Muller Medium" pitchFamily="50" charset="-52"/>
              </a:rPr>
              <a:t>должны </a:t>
            </a:r>
            <a:r>
              <a:rPr lang="ru-RU" b="1" dirty="0">
                <a:latin typeface="Muller Medium" pitchFamily="50" charset="-52"/>
              </a:rPr>
              <a:t>в установленном порядке </a:t>
            </a:r>
            <a:r>
              <a:rPr lang="ru-RU" b="1" u="sng" dirty="0">
                <a:latin typeface="Muller Medium" pitchFamily="50" charset="-52"/>
              </a:rPr>
              <a:t>назначать ответственных за обеспечение пожарной безопасности на отдельных участках работ</a:t>
            </a:r>
            <a:r>
              <a:rPr lang="ru-RU" b="1" dirty="0">
                <a:latin typeface="Muller Medium" pitchFamily="50" charset="-52"/>
              </a:rPr>
              <a:t>.</a:t>
            </a:r>
          </a:p>
          <a:p>
            <a:r>
              <a:rPr lang="ru-RU" dirty="0">
                <a:latin typeface="Muller Medium" pitchFamily="50" charset="-52"/>
              </a:rPr>
              <a:t>…</a:t>
            </a:r>
            <a:endParaRPr lang="ru-RU" dirty="0">
              <a:effectLst/>
              <a:latin typeface="Muller Medium" pitchFamily="50" charset="-52"/>
            </a:endParaRPr>
          </a:p>
        </p:txBody>
      </p:sp>
      <p:pic>
        <p:nvPicPr>
          <p:cNvPr id="6" name="Рисунок 5" descr="big_9086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48" y="5324384"/>
            <a:ext cx="3044190" cy="15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8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6673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uller Medium" pitchFamily="50" charset="-52"/>
              </a:rPr>
              <a:t>КОДЕКС РЕСПУБЛИКИ КАЗАХСТАН ОБ АДМИНИСТРАТИВНЫХ </a:t>
            </a:r>
            <a:r>
              <a:rPr lang="ru-RU" b="1" dirty="0" smtClean="0">
                <a:latin typeface="Muller Medium" pitchFamily="50" charset="-52"/>
              </a:rPr>
              <a:t>ПРАВОНАРУШЕНИЯХ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13064"/>
            <a:ext cx="8928992" cy="4539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FF0000"/>
                </a:solidFill>
                <a:latin typeface="Muller Medium" pitchFamily="50" charset="-52"/>
              </a:rPr>
              <a:t>Статья 410. Нарушение или невыполнение требований пожарной безопасности</a:t>
            </a:r>
            <a:endParaRPr lang="ru-RU" sz="1700" dirty="0">
              <a:solidFill>
                <a:srgbClr val="FF0000"/>
              </a:solidFill>
              <a:latin typeface="Muller Medium" pitchFamily="50" charset="-52"/>
            </a:endParaRP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1.</a:t>
            </a:r>
            <a:r>
              <a:rPr lang="ru-RU" sz="1700" dirty="0">
                <a:latin typeface="Muller Medium" pitchFamily="50" charset="-52"/>
              </a:rPr>
              <a:t> Нарушение или невыполнение в организациях, общественных местах, складских помещениях, сельскохозяйственных угодьях, в общежитиях и жилых домах противопожарных требований, предусмотренных </a:t>
            </a:r>
            <a:r>
              <a:rPr lang="ru-RU" sz="1700" u="sng" dirty="0">
                <a:latin typeface="Muller Medium" pitchFamily="50" charset="-52"/>
              </a:rPr>
              <a:t>правилами</a:t>
            </a:r>
            <a:r>
              <a:rPr lang="ru-RU" sz="1700" dirty="0">
                <a:latin typeface="Muller Medium" pitchFamily="50" charset="-52"/>
              </a:rPr>
              <a:t> пожарной безопасности, техническими регламентами, строительными нормами и правилами, национальными </a:t>
            </a:r>
            <a:r>
              <a:rPr lang="ru-RU" sz="1700" b="1" u="sng" dirty="0">
                <a:latin typeface="Muller Medium" pitchFamily="50" charset="-52"/>
              </a:rPr>
              <a:t>стандартами</a:t>
            </a:r>
            <a:r>
              <a:rPr lang="ru-RU" sz="1700" dirty="0">
                <a:latin typeface="Muller Medium" pitchFamily="50" charset="-52"/>
              </a:rPr>
              <a:t>, - влечет предупреждение или штраф на физических лиц в размере пяти, на должностных лиц, субъектов малого предпринимательства или некоммерческие организации - в размере пятнадцати, на субъектов среднего предпринимательства - в размере двадцати пяти, на субъектов крупного предпринимательства - в размере пятидесяти месячных расчетных показателей.</a:t>
            </a:r>
          </a:p>
          <a:p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2.</a:t>
            </a:r>
            <a:r>
              <a:rPr lang="ru-RU" sz="1700" dirty="0">
                <a:latin typeface="Muller Medium" pitchFamily="50" charset="-52"/>
              </a:rPr>
              <a:t> Действие (бездействие), предусмотренное частью первой настоящей статьи, совершенное повторно в течение года после наложения административного </a:t>
            </a:r>
            <a:r>
              <a:rPr lang="ru-RU" sz="1700" b="1" u="sng" dirty="0">
                <a:latin typeface="Muller Medium" pitchFamily="50" charset="-52"/>
              </a:rPr>
              <a:t>взыскания</a:t>
            </a:r>
            <a:r>
              <a:rPr lang="ru-RU" sz="1700" dirty="0">
                <a:latin typeface="Muller Medium" pitchFamily="50" charset="-52"/>
              </a:rPr>
              <a:t>, - влечет штраф на физических лиц в размере десяти, на должностных лиц, субъектов малого предпринимательства или некоммерческие организации - в размере двадцати, на субъектов среднего предпринимательства - в размере тридцати, на субъектов крупного предпринимательства - в размере ста месячных расчетных показателей</a:t>
            </a:r>
            <a:r>
              <a:rPr lang="ru-RU" sz="1700" dirty="0" smtClean="0">
                <a:latin typeface="Muller Medium" pitchFamily="50" charset="-52"/>
              </a:rPr>
              <a:t>.</a:t>
            </a:r>
            <a:endParaRPr lang="ru-RU" sz="1700" dirty="0">
              <a:latin typeface="Muller Medium" pitchFamily="50" charset="-52"/>
            </a:endParaRPr>
          </a:p>
        </p:txBody>
      </p:sp>
      <p:sp>
        <p:nvSpPr>
          <p:cNvPr id="9" name="Стрелка вниз 18"/>
          <p:cNvSpPr>
            <a:spLocks noChangeArrowheads="1"/>
          </p:cNvSpPr>
          <p:nvPr/>
        </p:nvSpPr>
        <p:spPr bwMode="auto">
          <a:xfrm>
            <a:off x="2541476" y="5949280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5877272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0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6673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uller Medium" pitchFamily="50" charset="-52"/>
              </a:rPr>
              <a:t>КОДЕКС РЕСПУБЛИКИ КАЗАХСТАН ОБ АДМИНИСТРАТИВНЫХ </a:t>
            </a:r>
            <a:r>
              <a:rPr lang="ru-RU" b="1" dirty="0" smtClean="0">
                <a:latin typeface="Muller Medium" pitchFamily="50" charset="-52"/>
              </a:rPr>
              <a:t>ПРАВОНАРУШЕНИЯХ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23525"/>
            <a:ext cx="8928992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uller Medium" pitchFamily="50" charset="-52"/>
              </a:rPr>
              <a:t>Статья 410. Нарушение или невыполнение требований пожарной </a:t>
            </a:r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безопасности</a:t>
            </a:r>
          </a:p>
          <a:p>
            <a:r>
              <a:rPr lang="ru-RU" b="1" dirty="0" smtClean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3</a:t>
            </a:r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.</a:t>
            </a:r>
            <a:r>
              <a:rPr lang="ru-RU" dirty="0">
                <a:latin typeface="Muller Medium" pitchFamily="50" charset="-52"/>
              </a:rPr>
              <a:t> Действие (бездействие), предусмотренное частью первой настоящей статьи, которое повлекло возникновение пожара, причинившего вред здоровью человека или значительный ущерб, при отсутствии состава </a:t>
            </a:r>
            <a:r>
              <a:rPr lang="ru-RU" b="1" u="sng" dirty="0">
                <a:latin typeface="Muller Medium" pitchFamily="50" charset="-52"/>
              </a:rPr>
              <a:t>преступления</a:t>
            </a:r>
            <a:r>
              <a:rPr lang="ru-RU" dirty="0">
                <a:latin typeface="Muller Medium" pitchFamily="50" charset="-52"/>
              </a:rPr>
              <a:t>, - влечет штраф на физических лиц в размере десяти, на должностных лиц, субъектов малого предпринимательства или некоммерческие организации - в размере двадцати, на субъектов среднего предпринимательства - в размере тридцати, на субъектов крупного предпринимательства - в размере пятидесяти месячных расчетных показателей</a:t>
            </a:r>
            <a:r>
              <a:rPr lang="ru-RU" dirty="0" smtClean="0">
                <a:latin typeface="Muller Medium" pitchFamily="50" charset="-52"/>
              </a:rPr>
              <a:t>.</a:t>
            </a:r>
          </a:p>
          <a:p>
            <a:endParaRPr lang="ru-RU" dirty="0">
              <a:latin typeface="Muller Medium" pitchFamily="50" charset="-52"/>
            </a:endParaRPr>
          </a:p>
          <a:p>
            <a:r>
              <a:rPr lang="ru-RU" dirty="0">
                <a:latin typeface="Muller Medium" pitchFamily="50" charset="-52"/>
              </a:rPr>
              <a:t>Примечание. Применительно к данной статье значительным размером ущерба признается сумма, превышающая пятьдесят месячных расчетных показателей на момент совершения административного правонарушения.</a:t>
            </a:r>
          </a:p>
        </p:txBody>
      </p:sp>
      <p:sp>
        <p:nvSpPr>
          <p:cNvPr id="5" name="Стрелка вниз 18"/>
          <p:cNvSpPr>
            <a:spLocks noChangeArrowheads="1"/>
          </p:cNvSpPr>
          <p:nvPr/>
        </p:nvSpPr>
        <p:spPr bwMode="auto">
          <a:xfrm>
            <a:off x="1907704" y="1277820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354" y="6232526"/>
            <a:ext cx="2133600" cy="365125"/>
          </a:xfrm>
        </p:spPr>
        <p:txBody>
          <a:bodyPr/>
          <a:lstStyle/>
          <a:p>
            <a:fld id="{4F8D696D-9E18-4D45-9C5D-839797281C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2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2"/>
                </a:solidFill>
              </a:rPr>
              <a:t>СОДЕРЖАНИЕ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696D-9E18-4D45-9C5D-839797281C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980728"/>
            <a:ext cx="8640960" cy="5447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 smtClean="0">
                <a:latin typeface="Muller Medium" pitchFamily="50" charset="-52"/>
              </a:rPr>
              <a:t>Законодательная база </a:t>
            </a:r>
            <a:r>
              <a:rPr lang="ru-RU" altLang="ru-RU" sz="2000" dirty="0">
                <a:latin typeface="Muller Medium" pitchFamily="50" charset="-52"/>
              </a:rPr>
              <a:t>в области пожарной безопасности</a:t>
            </a:r>
            <a:r>
              <a:rPr lang="ru-RU" altLang="ru-RU" sz="2000" dirty="0" smtClean="0">
                <a:latin typeface="Muller Medium" pitchFamily="50" charset="-52"/>
              </a:rPr>
              <a:t>. Основные положения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О</a:t>
            </a:r>
            <a:r>
              <a:rPr lang="en-GB" altLang="ru-RU" sz="2000" dirty="0" err="1">
                <a:latin typeface="Muller Medium" pitchFamily="50" charset="-52"/>
              </a:rPr>
              <a:t>бщие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понятия</a:t>
            </a:r>
            <a:r>
              <a:rPr lang="en-GB" altLang="ru-RU" sz="2000" dirty="0">
                <a:latin typeface="Muller Medium" pitchFamily="50" charset="-52"/>
              </a:rPr>
              <a:t> о </a:t>
            </a:r>
            <a:r>
              <a:rPr lang="en-GB" altLang="ru-RU" sz="2000" dirty="0" err="1">
                <a:latin typeface="Muller Medium" pitchFamily="50" charset="-52"/>
              </a:rPr>
              <a:t>горении</a:t>
            </a:r>
            <a:r>
              <a:rPr lang="en-GB" altLang="ru-RU" sz="2000" dirty="0">
                <a:latin typeface="Muller Medium" pitchFamily="50" charset="-52"/>
              </a:rPr>
              <a:t> и </a:t>
            </a:r>
            <a:r>
              <a:rPr lang="en-GB" altLang="ru-RU" sz="2000" dirty="0" err="1">
                <a:latin typeface="Muller Medium" pitchFamily="50" charset="-52"/>
              </a:rPr>
              <a:t>пожаровзрывоопасных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свойствах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веществ</a:t>
            </a:r>
            <a:r>
              <a:rPr lang="en-GB" altLang="ru-RU" sz="2000" dirty="0">
                <a:latin typeface="Muller Medium" pitchFamily="50" charset="-52"/>
              </a:rPr>
              <a:t> и </a:t>
            </a:r>
            <a:r>
              <a:rPr lang="en-GB" altLang="ru-RU" sz="2000" dirty="0" err="1">
                <a:latin typeface="Muller Medium" pitchFamily="50" charset="-52"/>
              </a:rPr>
              <a:t>материалов</a:t>
            </a:r>
            <a:r>
              <a:rPr lang="en-GB" altLang="ru-RU" sz="2000" dirty="0">
                <a:latin typeface="Muller Medium" pitchFamily="50" charset="-52"/>
              </a:rPr>
              <a:t>, </a:t>
            </a:r>
            <a:r>
              <a:rPr lang="en-GB" altLang="ru-RU" sz="2000" dirty="0" err="1">
                <a:latin typeface="Muller Medium" pitchFamily="50" charset="-52"/>
              </a:rPr>
              <a:t>пожарной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опасности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зданий</a:t>
            </a:r>
            <a:r>
              <a:rPr lang="en-GB" altLang="ru-RU" sz="2000" dirty="0">
                <a:latin typeface="Muller Medium" pitchFamily="50" charset="-52"/>
              </a:rPr>
              <a:t>.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П</a:t>
            </a:r>
            <a:r>
              <a:rPr lang="en-GB" altLang="ru-RU" sz="2000" dirty="0" err="1">
                <a:latin typeface="Muller Medium" pitchFamily="50" charset="-52"/>
              </a:rPr>
              <a:t>ожарная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опасность</a:t>
            </a:r>
            <a:r>
              <a:rPr lang="en-GB" altLang="ru-RU" sz="2000" dirty="0">
                <a:latin typeface="Muller Medium" pitchFamily="50" charset="-52"/>
              </a:rPr>
              <a:t> в </a:t>
            </a:r>
            <a:r>
              <a:rPr lang="en-GB" altLang="ru-RU" sz="2000" dirty="0" err="1">
                <a:latin typeface="Muller Medium" pitchFamily="50" charset="-52"/>
              </a:rPr>
              <a:t>организации</a:t>
            </a:r>
            <a:r>
              <a:rPr lang="en-GB" altLang="ru-RU" sz="2000" dirty="0">
                <a:latin typeface="Muller Medium" pitchFamily="50" charset="-52"/>
              </a:rPr>
              <a:t>.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М</a:t>
            </a:r>
            <a:r>
              <a:rPr lang="en-GB" altLang="ru-RU" sz="2000" dirty="0" err="1">
                <a:latin typeface="Muller Medium" pitchFamily="50" charset="-52"/>
              </a:rPr>
              <a:t>еры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пожарной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безопасности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при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проведении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пожароопасных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 smtClean="0">
                <a:latin typeface="Muller Medium" pitchFamily="50" charset="-52"/>
              </a:rPr>
              <a:t>работ</a:t>
            </a:r>
            <a:r>
              <a:rPr lang="ru-RU" altLang="ru-RU" sz="2000" dirty="0" smtClean="0">
                <a:latin typeface="Muller Medium" pitchFamily="50" charset="-52"/>
              </a:rPr>
              <a:t>, </a:t>
            </a:r>
            <a:r>
              <a:rPr lang="en-GB" altLang="ru-RU" sz="2000" dirty="0" err="1" smtClean="0">
                <a:latin typeface="Muller Medium" pitchFamily="50" charset="-52"/>
              </a:rPr>
              <a:t>хранении</a:t>
            </a:r>
            <a:r>
              <a:rPr lang="en-GB" altLang="ru-RU" sz="2000" dirty="0" smtClean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веществ</a:t>
            </a:r>
            <a:r>
              <a:rPr lang="en-GB" altLang="ru-RU" sz="2000" dirty="0">
                <a:latin typeface="Muller Medium" pitchFamily="50" charset="-52"/>
              </a:rPr>
              <a:t> и </a:t>
            </a:r>
            <a:r>
              <a:rPr lang="en-GB" altLang="ru-RU" sz="2000" dirty="0" err="1">
                <a:latin typeface="Muller Medium" pitchFamily="50" charset="-52"/>
              </a:rPr>
              <a:t>материалов</a:t>
            </a:r>
            <a:r>
              <a:rPr lang="en-GB" altLang="ru-RU" sz="2000" dirty="0">
                <a:latin typeface="Muller Medium" pitchFamily="50" charset="-52"/>
              </a:rPr>
              <a:t>.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Т</a:t>
            </a:r>
            <a:r>
              <a:rPr lang="en-GB" altLang="ru-RU" sz="2000" dirty="0" err="1">
                <a:latin typeface="Muller Medium" pitchFamily="50" charset="-52"/>
              </a:rPr>
              <a:t>ребования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пожарной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безопасности</a:t>
            </a:r>
            <a:r>
              <a:rPr lang="en-GB" altLang="ru-RU" sz="2000" dirty="0">
                <a:latin typeface="Muller Medium" pitchFamily="50" charset="-52"/>
              </a:rPr>
              <a:t> к </a:t>
            </a:r>
            <a:r>
              <a:rPr lang="en-GB" altLang="ru-RU" sz="2000" dirty="0" err="1">
                <a:latin typeface="Muller Medium" pitchFamily="50" charset="-52"/>
              </a:rPr>
              <a:t>путям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эвакуации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О</a:t>
            </a:r>
            <a:r>
              <a:rPr lang="en-GB" altLang="ru-RU" sz="2000" dirty="0" err="1">
                <a:latin typeface="Muller Medium" pitchFamily="50" charset="-52"/>
              </a:rPr>
              <a:t>бщие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сведения</a:t>
            </a:r>
            <a:r>
              <a:rPr lang="en-GB" altLang="ru-RU" sz="2000" dirty="0">
                <a:latin typeface="Muller Medium" pitchFamily="50" charset="-52"/>
              </a:rPr>
              <a:t> о </a:t>
            </a:r>
            <a:r>
              <a:rPr lang="en-GB" altLang="ru-RU" sz="2000" dirty="0" err="1">
                <a:latin typeface="Muller Medium" pitchFamily="50" charset="-52"/>
              </a:rPr>
              <a:t>системах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противопожарной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защиты</a:t>
            </a:r>
            <a:r>
              <a:rPr lang="en-GB" altLang="ru-RU" sz="2000" dirty="0">
                <a:latin typeface="Muller Medium" pitchFamily="50" charset="-52"/>
              </a:rPr>
              <a:t> в </a:t>
            </a:r>
            <a:r>
              <a:rPr lang="en-GB" altLang="ru-RU" sz="2000" dirty="0" err="1">
                <a:latin typeface="Muller Medium" pitchFamily="50" charset="-52"/>
              </a:rPr>
              <a:t>организации</a:t>
            </a:r>
            <a:endParaRPr lang="ru-RU" altLang="ru-RU" sz="2000" dirty="0">
              <a:latin typeface="Muller Medium" pitchFamily="50" charset="-5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О</a:t>
            </a:r>
            <a:r>
              <a:rPr lang="en-GB" altLang="ru-RU" sz="2000" dirty="0" err="1">
                <a:latin typeface="Muller Medium" pitchFamily="50" charset="-52"/>
              </a:rPr>
              <a:t>рганизационные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основы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обеспечения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пожарной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безопасности</a:t>
            </a:r>
            <a:r>
              <a:rPr lang="en-GB" altLang="ru-RU" sz="2000" dirty="0">
                <a:latin typeface="Muller Medium" pitchFamily="50" charset="-52"/>
              </a:rPr>
              <a:t> в </a:t>
            </a:r>
            <a:r>
              <a:rPr lang="en-GB" altLang="ru-RU" sz="2000" dirty="0" err="1">
                <a:latin typeface="Muller Medium" pitchFamily="50" charset="-52"/>
              </a:rPr>
              <a:t>организации</a:t>
            </a:r>
            <a:r>
              <a:rPr lang="ru-RU" altLang="ru-RU" sz="2000" dirty="0">
                <a:latin typeface="Muller Medium" pitchFamily="50" charset="-52"/>
              </a:rPr>
              <a:t>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latin typeface="Muller Medium" pitchFamily="50" charset="-52"/>
              </a:rPr>
              <a:t>Д</a:t>
            </a:r>
            <a:r>
              <a:rPr lang="en-GB" altLang="ru-RU" sz="2000" dirty="0" err="1">
                <a:latin typeface="Muller Medium" pitchFamily="50" charset="-52"/>
              </a:rPr>
              <a:t>ействия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работников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при</a:t>
            </a:r>
            <a:r>
              <a:rPr lang="en-GB" altLang="ru-RU" sz="2000" dirty="0">
                <a:latin typeface="Muller Medium" pitchFamily="50" charset="-52"/>
              </a:rPr>
              <a:t> </a:t>
            </a:r>
            <a:r>
              <a:rPr lang="en-GB" altLang="ru-RU" sz="2000" dirty="0" err="1">
                <a:latin typeface="Muller Medium" pitchFamily="50" charset="-52"/>
              </a:rPr>
              <a:t>пожарах</a:t>
            </a:r>
            <a:r>
              <a:rPr lang="ru-RU" altLang="ru-RU" sz="2000" dirty="0">
                <a:latin typeface="Muller Medium" pitchFamily="50" charset="-52"/>
              </a:rPr>
              <a:t>.</a:t>
            </a:r>
          </a:p>
          <a:p>
            <a:pPr>
              <a:buClr>
                <a:schemeClr val="tx1"/>
              </a:buClr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7160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1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696D-9E18-4D45-9C5D-839797281C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775998" y="1397690"/>
            <a:ext cx="5214910" cy="44644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13774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5) Объект с массовым пребыванием людей </a:t>
            </a:r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–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здание, сооружение, помещение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предприятий торговли, общественного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питания, бытового обслуживания,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физкультурно-оздоровительных,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спортивных, культурно-просветительских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 и зрелищных организаций, развлекательных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заведений, вокзалов всех видов транспорта,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культовых зданий (сооружений),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рассчитанные на одновременное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 пребывание ста и более человек, </a:t>
            </a:r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а также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здание, сооружение организаций </a:t>
            </a:r>
          </a:p>
          <a:p>
            <a:r>
              <a:rPr lang="ru-RU" i="1" dirty="0" smtClean="0">
                <a:latin typeface="Muller Medium" pitchFamily="50" charset="-52"/>
                <a:cs typeface="Times New Roman" pitchFamily="18" charset="0"/>
              </a:rPr>
              <a:t>здравоохранения, образования, гостиниц,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рассчитанные на одновременное пребывание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двадцати пяти и более человек</a:t>
            </a:r>
            <a:r>
              <a:rPr lang="ru-RU" sz="2000" i="1" dirty="0" smtClean="0">
                <a:solidFill>
                  <a:srgbClr val="FF0000"/>
                </a:solidFill>
                <a:latin typeface="Muller Medium" pitchFamily="50" charset="-52"/>
                <a:cs typeface="Times New Roman" pitchFamily="18" charset="0"/>
              </a:rPr>
              <a:t>;</a:t>
            </a:r>
            <a:endParaRPr lang="ru-RU" sz="2000" i="1" dirty="0">
              <a:solidFill>
                <a:srgbClr val="FF0000"/>
              </a:solidFill>
              <a:latin typeface="Muller Medium" pitchFamily="50" charset="-52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" y="1588863"/>
            <a:ext cx="3637026" cy="3968306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66733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400" dirty="0">
                <a:latin typeface="Muller Medium" pitchFamily="50" charset="-52"/>
              </a:rPr>
              <a:t> </a:t>
            </a:r>
            <a:r>
              <a:rPr lang="ru-RU" sz="1400" b="1" dirty="0">
                <a:latin typeface="Muller Medium" pitchFamily="50" charset="-52"/>
              </a:rPr>
              <a:t>О гражданской защите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Статья 1. Основные понятия, используемые в настоящем Законе 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В настоящем Законе используются следующие основные понятия</a:t>
            </a:r>
            <a:r>
              <a:rPr lang="ru-RU" sz="1400" b="1" dirty="0" smtClean="0">
                <a:latin typeface="Muller Medium" pitchFamily="50" charset="-52"/>
              </a:rPr>
              <a:t>:</a:t>
            </a:r>
            <a:endParaRPr lang="ru-RU" sz="1400" dirty="0">
              <a:latin typeface="Muller Medium" pitchFamily="50" charset="-52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696D-9E18-4D45-9C5D-839797281C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66733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400" dirty="0">
                <a:latin typeface="Muller Medium" pitchFamily="50" charset="-52"/>
              </a:rPr>
              <a:t> </a:t>
            </a:r>
            <a:r>
              <a:rPr lang="ru-RU" sz="1400" b="1" dirty="0">
                <a:latin typeface="Muller Medium" pitchFamily="50" charset="-52"/>
              </a:rPr>
              <a:t>О гражданской защите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Статья 1. Основные понятия, используемые в настоящем Законе 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В настоящем Законе используются следующие основные понятия</a:t>
            </a:r>
            <a:r>
              <a:rPr lang="ru-RU" sz="1400" b="1" dirty="0" smtClean="0">
                <a:latin typeface="Muller Medium" pitchFamily="50" charset="-52"/>
              </a:rPr>
              <a:t>:</a:t>
            </a:r>
            <a:endParaRPr lang="ru-RU" sz="1400" dirty="0">
              <a:latin typeface="Muller Medium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34" y="1405397"/>
            <a:ext cx="8758353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uller Medium" pitchFamily="50" charset="-52"/>
              </a:rPr>
              <a:t>23) единая дежурно-диспетчерская служба «112»</a:t>
            </a:r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dirty="0">
                <a:latin typeface="Muller Medium" pitchFamily="50" charset="-52"/>
              </a:rPr>
              <a:t>- служба приема и обработки сообщений от физических и юридических лиц о предпосылках возникновения или возникновении чрезвычайной ситуации, пожаре, угрозе жизни и причинения вреда здоровью людей и об иных случаях, требующих принятия мер экстренной помощи с последующей координацией действий по реагированию экстренных служб в пределах своей компетенции</a:t>
            </a:r>
            <a:r>
              <a:rPr lang="ru-RU" dirty="0" smtClean="0">
                <a:latin typeface="Muller Medium" pitchFamily="50" charset="-52"/>
              </a:rPr>
              <a:t>;</a:t>
            </a:r>
          </a:p>
          <a:p>
            <a:endParaRPr lang="ru-RU" dirty="0">
              <a:latin typeface="Muller Medium" pitchFamily="50" charset="-52"/>
            </a:endParaRPr>
          </a:p>
          <a:p>
            <a:r>
              <a:rPr lang="ru-RU" b="1" dirty="0">
                <a:solidFill>
                  <a:srgbClr val="FF0000"/>
                </a:solidFill>
                <a:latin typeface="Muller Medium" pitchFamily="50" charset="-52"/>
              </a:rPr>
              <a:t>24) добровольный пожарный </a:t>
            </a:r>
            <a:r>
              <a:rPr lang="ru-RU" dirty="0">
                <a:latin typeface="Muller Medium" pitchFamily="50" charset="-52"/>
              </a:rPr>
              <a:t>- гражданин, непосредственно участвующий на добровольной основе в деятельности по предупреждению и (или) тушению пожаров, зарегистрированный в реестре добровольных пожарных;</a:t>
            </a:r>
          </a:p>
          <a:p>
            <a:r>
              <a:rPr lang="ru-RU" dirty="0">
                <a:latin typeface="Muller Medium" pitchFamily="50" charset="-52"/>
              </a:rPr>
              <a:t>…</a:t>
            </a:r>
          </a:p>
          <a:p>
            <a:r>
              <a:rPr lang="ru-RU" b="1" dirty="0">
                <a:solidFill>
                  <a:srgbClr val="FF0000"/>
                </a:solidFill>
                <a:latin typeface="Muller Medium" pitchFamily="50" charset="-52"/>
              </a:rPr>
              <a:t>38) негосударственная противопожарная служба</a:t>
            </a:r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dirty="0">
                <a:latin typeface="Muller Medium" pitchFamily="50" charset="-52"/>
              </a:rPr>
              <a:t>- юридические лица, прошедшие аттестацию на право проведения работ по предупреждению и тушению пожаров, обеспечению пожарной безопасности и проведению аварийно-спасательных работ в организациях, населенных пунктах и на объектах;</a:t>
            </a:r>
          </a:p>
          <a:p>
            <a:r>
              <a:rPr lang="en-GB" dirty="0" smtClean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6093296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1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696D-9E18-4D45-9C5D-839797281C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66733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400" dirty="0">
                <a:latin typeface="Muller Medium" pitchFamily="50" charset="-52"/>
              </a:rPr>
              <a:t> </a:t>
            </a:r>
            <a:r>
              <a:rPr lang="ru-RU" sz="1400" b="1" dirty="0">
                <a:latin typeface="Muller Medium" pitchFamily="50" charset="-52"/>
              </a:rPr>
              <a:t>О гражданской защите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Статья 1. Основные понятия, используемые в настоящем Законе </a:t>
            </a:r>
            <a:endParaRPr lang="ru-RU" sz="1400" dirty="0">
              <a:latin typeface="Muller Medium" pitchFamily="50" charset="-52"/>
            </a:endParaRPr>
          </a:p>
          <a:p>
            <a:r>
              <a:rPr lang="ru-RU" sz="1400" b="1" dirty="0">
                <a:latin typeface="Muller Medium" pitchFamily="50" charset="-52"/>
              </a:rPr>
              <a:t>В настоящем Законе используются следующие основные понятия</a:t>
            </a:r>
            <a:r>
              <a:rPr lang="ru-RU" sz="1400" b="1" dirty="0" smtClean="0">
                <a:latin typeface="Muller Medium" pitchFamily="50" charset="-52"/>
              </a:rPr>
              <a:t>:</a:t>
            </a:r>
            <a:endParaRPr lang="ru-RU" sz="1400" dirty="0">
              <a:latin typeface="Muller Medium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4" y="1407559"/>
            <a:ext cx="8928992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Muller Medium" pitchFamily="50" charset="-52"/>
              </a:rPr>
              <a:t>41</a:t>
            </a:r>
            <a:r>
              <a:rPr lang="ru-RU" sz="1700" b="1" dirty="0">
                <a:solidFill>
                  <a:srgbClr val="FF0000"/>
                </a:solidFill>
                <a:latin typeface="Muller Medium" pitchFamily="50" charset="-52"/>
              </a:rPr>
              <a:t>) государственная противопожарная служба</a:t>
            </a:r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700" dirty="0">
                <a:latin typeface="Muller Medium" pitchFamily="50" charset="-52"/>
              </a:rPr>
              <a:t>- совокупность органов управления, сил и средств гражданской защиты в областях, городах республиканского значения, столице, районах, городах областного значения, предназначенных для организации предупреждения пожаров и их тушения, проведения аварийно-спасательных и неотложных работ, осуществления государственного контроля в области пожарной безопасности и проведения дознания по делам о преступлениях, связанных с пожарами</a:t>
            </a:r>
            <a:r>
              <a:rPr lang="ru-RU" sz="1700" dirty="0" smtClean="0">
                <a:latin typeface="Muller Medium" pitchFamily="50" charset="-52"/>
              </a:rPr>
              <a:t>;</a:t>
            </a:r>
          </a:p>
          <a:p>
            <a:r>
              <a:rPr lang="ru-RU" sz="1700" b="1" dirty="0">
                <a:solidFill>
                  <a:srgbClr val="FF0000"/>
                </a:solidFill>
                <a:latin typeface="Muller Medium" pitchFamily="50" charset="-52"/>
              </a:rPr>
              <a:t>55) добровольные противопожарные формирования</a:t>
            </a:r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700" dirty="0">
                <a:latin typeface="Muller Medium" pitchFamily="50" charset="-52"/>
              </a:rPr>
              <a:t>- общественные объединения, создаваемые для осуществления мероприятий по предупреждению и тушению степных пожаров, а также пожаров в организациях и населенных пунктах;</a:t>
            </a:r>
          </a:p>
          <a:p>
            <a:r>
              <a:rPr lang="ru-RU" sz="1700" b="1" dirty="0">
                <a:solidFill>
                  <a:srgbClr val="FF0000"/>
                </a:solidFill>
                <a:latin typeface="Muller Medium" pitchFamily="50" charset="-52"/>
              </a:rPr>
              <a:t>56) гарнизон противопожарной службы</a:t>
            </a:r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700" dirty="0">
                <a:latin typeface="Muller Medium" pitchFamily="50" charset="-52"/>
              </a:rPr>
              <a:t>- совокупность расположенных на территории области, города республиканского значения, столицы, района, города областного значения органов управления и подразделений государственной противопожарной службы, негосударственных противопожарных служб и добровольных противопожарных формирований;</a:t>
            </a:r>
          </a:p>
          <a:p>
            <a:r>
              <a:rPr lang="ru-RU" sz="1700" b="1" dirty="0">
                <a:solidFill>
                  <a:srgbClr val="FF0000"/>
                </a:solidFill>
                <a:latin typeface="Muller Medium" pitchFamily="50" charset="-52"/>
              </a:rPr>
              <a:t>57) пожарная безопасность</a:t>
            </a:r>
            <a:r>
              <a:rPr lang="ru-RU" sz="1700" dirty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sz="1700" dirty="0">
                <a:latin typeface="Muller Medium" pitchFamily="50" charset="-52"/>
              </a:rPr>
              <a:t>- состояние защищенности людей, имущества, общества и государства от пожаров</a:t>
            </a:r>
            <a:r>
              <a:rPr lang="ru-RU" sz="1700" dirty="0" smtClean="0">
                <a:latin typeface="Muller Medium" pitchFamily="50" charset="-52"/>
              </a:rPr>
              <a:t>;</a:t>
            </a:r>
            <a:endParaRPr lang="ru-RU" sz="1700" dirty="0">
              <a:latin typeface="Muller Medium" pitchFamily="50" charset="-52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6093296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~glavnaja-kartinka_31765_800x600_mc_125746_0x0_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3962400" cy="2971800"/>
          </a:xfrm>
          <a:prstGeom prst="rect">
            <a:avLst/>
          </a:prstGeom>
        </p:spPr>
      </p:pic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7</a:t>
            </a:fld>
            <a:endParaRPr lang="ru-RU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1324124"/>
            <a:ext cx="41910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3774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6. </a:t>
            </a:r>
            <a:r>
              <a:rPr lang="ru-RU" b="1" dirty="0" smtClean="0">
                <a:latin typeface="Muller Medium" pitchFamily="50" charset="-52"/>
              </a:rPr>
              <a:t>Единая дежурно-диспетчерская служба «112»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1.</a:t>
            </a:r>
            <a:r>
              <a:rPr lang="ru-RU" b="0" dirty="0" smtClean="0">
                <a:latin typeface="Muller Medium" pitchFamily="50" charset="-52"/>
              </a:rPr>
              <a:t> Единая дежурно-диспетчерская служба </a:t>
            </a:r>
            <a:r>
              <a:rPr lang="ru-RU" b="0" dirty="0" smtClean="0">
                <a:solidFill>
                  <a:srgbClr val="FF0000"/>
                </a:solidFill>
                <a:latin typeface="Muller Medium" pitchFamily="50" charset="-52"/>
              </a:rPr>
              <a:t>«112» </a:t>
            </a:r>
            <a:r>
              <a:rPr lang="ru-RU" b="0" dirty="0" smtClean="0">
                <a:latin typeface="Muller Medium" pitchFamily="50" charset="-52"/>
              </a:rPr>
              <a:t>создается в территориальных подразделениях ведомства уполномоченного органа области, города республиканского значения, столицы, района, города областного значения.</a:t>
            </a:r>
            <a:endParaRPr lang="ru-RU" dirty="0" smtClean="0">
              <a:latin typeface="Muller Medium" pitchFamily="50" charset="-52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2.</a:t>
            </a:r>
            <a:r>
              <a:rPr lang="ru-RU" dirty="0" smtClean="0">
                <a:latin typeface="Muller Medium" pitchFamily="50" charset="-52"/>
              </a:rPr>
              <a:t> Формирование, развитие и функционирование единой дежурно-диспетчерской службы «112» обеспечивает уполномоченный орган.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  <a:endParaRPr lang="ru-RU" dirty="0">
              <a:latin typeface="Muller Medium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5877272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4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8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990" y="1340768"/>
            <a:ext cx="89060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16. </a:t>
            </a:r>
            <a:r>
              <a:rPr lang="ru-RU" b="1" dirty="0" smtClean="0">
                <a:latin typeface="Muller Medium" pitchFamily="50" charset="-52"/>
              </a:rPr>
              <a:t>Права и обязанности организаций в сфере гражданской защиты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1. Организации имеют право: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1) </a:t>
            </a:r>
            <a:r>
              <a:rPr lang="ru-RU" dirty="0" smtClean="0">
                <a:latin typeface="Muller Medium" pitchFamily="50" charset="-52"/>
              </a:rPr>
              <a:t>вносить в государственные органы и органы местного самоуправления предложения по обеспечению гражданской защиты;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2) </a:t>
            </a:r>
            <a:r>
              <a:rPr lang="ru-RU" dirty="0" smtClean="0">
                <a:latin typeface="Muller Medium" pitchFamily="50" charset="-52"/>
              </a:rPr>
              <a:t>проводить работы по установлению причин и обстоятельств аварий, инцидентов и пожаров, происшедших на их объектах;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5) </a:t>
            </a:r>
            <a:r>
              <a:rPr lang="ru-RU" dirty="0" smtClean="0">
                <a:latin typeface="Muller Medium" pitchFamily="50" charset="-52"/>
              </a:rPr>
              <a:t>создавать, реорганизовывать и ликвидировать в порядке, установленном законодательством Республики Казахстан, негосударственную противопожарную службу, которую они содержат за счет собственных средств, а также привлекать негосударственную противопожарную службу на основе договоров;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pic>
        <p:nvPicPr>
          <p:cNvPr id="9" name="Рисунок 8" descr="1372923951_img_6852p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941168"/>
            <a:ext cx="2901696" cy="1314831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0342-3544-498D-ADBC-55F39A2D0505}" type="slidenum">
              <a:rPr lang="ru-RU" altLang="en-US" smtClean="0"/>
              <a:pPr/>
              <a:t>9</a:t>
            </a:fld>
            <a:endParaRPr lang="ru-RU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887054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Статья 16. </a:t>
            </a:r>
            <a:r>
              <a:rPr lang="ru-RU" b="1" dirty="0" smtClean="0">
                <a:latin typeface="Muller Medium" pitchFamily="50" charset="-52"/>
              </a:rPr>
              <a:t>Права и обязанности организаций в сфере гражданской защиты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2.</a:t>
            </a:r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 </a:t>
            </a:r>
            <a:r>
              <a:rPr lang="ru-RU" dirty="0" smtClean="0">
                <a:latin typeface="Muller Medium" pitchFamily="50" charset="-52"/>
              </a:rPr>
              <a:t>Организации обязаны: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1) </a:t>
            </a:r>
            <a:r>
              <a:rPr lang="ru-RU" dirty="0" smtClean="0">
                <a:latin typeface="Muller Medium" pitchFamily="50" charset="-52"/>
              </a:rPr>
              <a:t>соблюдать требования, установленные законодательством Республики Казахстан в сфере гражданской защиты, а также выполнять предписания по устранению нарушений, выданные государственными инспекторами;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2)</a:t>
            </a:r>
            <a:r>
              <a:rPr lang="ru-RU" dirty="0" smtClean="0">
                <a:latin typeface="Muller Medium" pitchFamily="50" charset="-52"/>
              </a:rPr>
              <a:t> разрабатывать и осуществлять меры по обеспечению промышленной и пожарной безопасности;</a:t>
            </a:r>
          </a:p>
          <a:p>
            <a:r>
              <a:rPr lang="ru-RU" dirty="0" smtClean="0">
                <a:solidFill>
                  <a:srgbClr val="FF0000"/>
                </a:solidFill>
                <a:latin typeface="Muller Medium" pitchFamily="50" charset="-52"/>
              </a:rPr>
              <a:t>3) </a:t>
            </a:r>
            <a:r>
              <a:rPr lang="ru-RU" dirty="0" smtClean="0">
                <a:latin typeface="Muller Medium" pitchFamily="50" charset="-52"/>
              </a:rPr>
              <a:t>проводить противопожарную пропаганду, а также обучать своих работников мерам пожарной безопасности;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4)</a:t>
            </a:r>
            <a:r>
              <a:rPr lang="ru-RU" dirty="0">
                <a:latin typeface="Muller Medium" pitchFamily="50" charset="-52"/>
              </a:rPr>
              <a:t> создавать негосударственную противопожарную службу или заключать договоры с негосударственной противопожарной службой в случаях, предусмотренных законодательством Республики Казахстан;</a:t>
            </a:r>
          </a:p>
          <a:p>
            <a:r>
              <a:rPr lang="ru-RU" dirty="0">
                <a:solidFill>
                  <a:srgbClr val="FF0000"/>
                </a:solidFill>
                <a:latin typeface="Muller Medium" pitchFamily="50" charset="-52"/>
              </a:rPr>
              <a:t>5)</a:t>
            </a:r>
            <a:r>
              <a:rPr lang="ru-RU" dirty="0">
                <a:latin typeface="Muller Medium" pitchFamily="50" charset="-52"/>
              </a:rPr>
              <a:t> содержать в исправном состоянии системы и средства пожаротушения, не допускать их использования не по назначению</a:t>
            </a:r>
            <a:r>
              <a:rPr lang="ru-RU" dirty="0" smtClean="0">
                <a:latin typeface="Muller Medium" pitchFamily="50" charset="-52"/>
              </a:rPr>
              <a:t>;</a:t>
            </a:r>
          </a:p>
          <a:p>
            <a:r>
              <a:rPr lang="ru-RU" dirty="0" smtClean="0">
                <a:latin typeface="Muller Medium" pitchFamily="50" charset="-52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37" y="836010"/>
            <a:ext cx="86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Muller Medium" pitchFamily="50" charset="-52"/>
              </a:rPr>
              <a:t>Закон Республики Казахстан от 11 апреля 2014 года № 188-V</a:t>
            </a:r>
            <a:r>
              <a:rPr lang="ru-RU" sz="1600" dirty="0">
                <a:latin typeface="Muller Medium" pitchFamily="50" charset="-52"/>
              </a:rPr>
              <a:t> </a:t>
            </a:r>
            <a:r>
              <a:rPr lang="ru-RU" sz="1600" b="1" dirty="0">
                <a:latin typeface="Muller Medium" pitchFamily="50" charset="-52"/>
              </a:rPr>
              <a:t>О гражданской </a:t>
            </a:r>
            <a:r>
              <a:rPr lang="ru-RU" sz="1600" b="1" dirty="0" smtClean="0">
                <a:latin typeface="Muller Medium" pitchFamily="50" charset="-52"/>
              </a:rPr>
              <a:t>защите</a:t>
            </a:r>
            <a:endParaRPr lang="ru-RU" sz="1600" dirty="0">
              <a:latin typeface="Muller Medium" pitchFamily="50" charset="-52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9512" y="18661"/>
            <a:ext cx="87849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13774C"/>
                </a:solidFill>
                <a:latin typeface="Muller ExtraBold" pitchFamily="50" charset="0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3774C"/>
                </a:solidFill>
                <a:latin typeface="Muller ExtraBold" pitchFamily="50" charset="-52"/>
              </a:defRPr>
            </a:lvl9pPr>
          </a:lstStyle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Тема 1. ЗАКОНОДАТЕЛЬНАЯ БАЗА В ОБЛАСТИ ПОЖАРНОЙ БЕЗОПАСНОСТИ. ОСНОВНЫЕ ПОЛОЖЕНИЯ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187624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9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7dfec5811ece7e536476a4515b0a5d6ac83"/>
</p:tagLst>
</file>

<file path=ppt/theme/theme1.xml><?xml version="1.0" encoding="utf-8"?>
<a:theme xmlns:a="http://schemas.openxmlformats.org/drawingml/2006/main" name="Образец презентации_ру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презентации_рус</Template>
  <TotalTime>7965</TotalTime>
  <Words>2704</Words>
  <Application>Microsoft Office PowerPoint</Application>
  <PresentationFormat>Экран (4:3)</PresentationFormat>
  <Paragraphs>217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Образец презентации_рус</vt:lpstr>
      <vt:lpstr>Тема1</vt:lpstr>
      <vt:lpstr>Слайд 1</vt:lpstr>
      <vt:lpstr>Цель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обеспечения                                       промышленной безопасности для опасных производственных объектов нефтяной и газовой отраслей промышленности»</dc:title>
  <dc:creator>admin</dc:creator>
  <cp:lastModifiedBy>Instructor</cp:lastModifiedBy>
  <cp:revision>471</cp:revision>
  <dcterms:created xsi:type="dcterms:W3CDTF">2016-09-13T02:39:37Z</dcterms:created>
  <dcterms:modified xsi:type="dcterms:W3CDTF">2019-01-28T05:27:07Z</dcterms:modified>
</cp:coreProperties>
</file>